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5"/>
  </p:notesMasterIdLst>
  <p:sldIdLst>
    <p:sldId id="256" r:id="rId4"/>
    <p:sldId id="261" r:id="rId5"/>
    <p:sldId id="262" r:id="rId6"/>
    <p:sldId id="257" r:id="rId7"/>
    <p:sldId id="263" r:id="rId8"/>
    <p:sldId id="265" r:id="rId9"/>
    <p:sldId id="264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8" autoAdjust="0"/>
    <p:restoredTop sz="94660"/>
  </p:normalViewPr>
  <p:slideViewPr>
    <p:cSldViewPr snapToGrid="0">
      <p:cViewPr>
        <p:scale>
          <a:sx n="63" d="100"/>
          <a:sy n="63" d="100"/>
        </p:scale>
        <p:origin x="77" y="5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45950C-201E-4B92-90FF-801A3C4AD057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7275BE6-5E90-4FDD-87D5-F181AD690266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/>
            <a:t>Программы дополнительного образования детей, проводимые на регулярной (еженедельной) основе</a:t>
          </a:r>
          <a:endParaRPr lang="ru-RU" sz="1800" b="1" dirty="0"/>
        </a:p>
      </dgm:t>
    </dgm:pt>
    <dgm:pt modelId="{2393080C-174E-4CF2-A548-847F499E6A39}" type="parTrans" cxnId="{BD175986-370C-4E13-BA20-8ADA5B8EE5CD}">
      <dgm:prSet/>
      <dgm:spPr/>
      <dgm:t>
        <a:bodyPr/>
        <a:lstStyle/>
        <a:p>
          <a:endParaRPr lang="ru-RU"/>
        </a:p>
      </dgm:t>
    </dgm:pt>
    <dgm:pt modelId="{75CCAF26-A1B8-4CF8-B92B-D8C6C9CFEB6B}" type="sibTrans" cxnId="{BD175986-370C-4E13-BA20-8ADA5B8EE5CD}">
      <dgm:prSet/>
      <dgm:spPr/>
      <dgm:t>
        <a:bodyPr/>
        <a:lstStyle/>
        <a:p>
          <a:endParaRPr lang="ru-RU"/>
        </a:p>
      </dgm:t>
    </dgm:pt>
    <dgm:pt modelId="{11D493C2-FBDF-46F0-A361-D894B1800F96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/>
            <a:t>Программы, реализующиеся с применением дистанционных технологий</a:t>
          </a:r>
          <a:endParaRPr lang="ru-RU" sz="1800" b="1" dirty="0"/>
        </a:p>
      </dgm:t>
    </dgm:pt>
    <dgm:pt modelId="{95CF7034-7B5E-496D-BFE1-40F81F35B600}" type="parTrans" cxnId="{7972BA4D-6B9A-40A1-833D-E62D29444818}">
      <dgm:prSet/>
      <dgm:spPr/>
      <dgm:t>
        <a:bodyPr/>
        <a:lstStyle/>
        <a:p>
          <a:endParaRPr lang="ru-RU"/>
        </a:p>
      </dgm:t>
    </dgm:pt>
    <dgm:pt modelId="{EBAC8710-1538-4EDC-ABD6-182172180264}" type="sibTrans" cxnId="{7972BA4D-6B9A-40A1-833D-E62D29444818}">
      <dgm:prSet/>
      <dgm:spPr/>
      <dgm:t>
        <a:bodyPr/>
        <a:lstStyle/>
        <a:p>
          <a:endParaRPr lang="ru-RU"/>
        </a:p>
      </dgm:t>
    </dgm:pt>
    <dgm:pt modelId="{83E72A7A-78DD-4013-A5FA-B9FD5A8B0A96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/>
            <a:t>Программы выездных профильных региональных смен по направлениям «Наука», «Спорт», «Искусство»</a:t>
          </a:r>
          <a:endParaRPr lang="ru-RU" sz="1800" b="1" dirty="0"/>
        </a:p>
      </dgm:t>
    </dgm:pt>
    <dgm:pt modelId="{E41C6F3A-456E-45D6-8B61-9F36443F8B93}" type="parTrans" cxnId="{14A8A18A-DD4D-411A-A74E-74AC95FB735D}">
      <dgm:prSet/>
      <dgm:spPr/>
      <dgm:t>
        <a:bodyPr/>
        <a:lstStyle/>
        <a:p>
          <a:endParaRPr lang="ru-RU"/>
        </a:p>
      </dgm:t>
    </dgm:pt>
    <dgm:pt modelId="{70DE4847-29FF-425C-B16D-353C2C263F5B}" type="sibTrans" cxnId="{14A8A18A-DD4D-411A-A74E-74AC95FB735D}">
      <dgm:prSet/>
      <dgm:spPr/>
      <dgm:t>
        <a:bodyPr/>
        <a:lstStyle/>
        <a:p>
          <a:endParaRPr lang="ru-RU"/>
        </a:p>
      </dgm:t>
    </dgm:pt>
    <dgm:pt modelId="{0A0F22FC-C8E9-42EA-BB5B-DE00932FFD1C}">
      <dgm:prSet custT="1"/>
      <dgm:spPr/>
      <dgm:t>
        <a:bodyPr/>
        <a:lstStyle/>
        <a:p>
          <a:r>
            <a:rPr lang="ru-RU" sz="1800" b="1" dirty="0" smtClean="0"/>
            <a:t>Программы </a:t>
          </a:r>
          <a:r>
            <a:rPr lang="en-US" sz="1800" b="1" dirty="0" smtClean="0"/>
            <a:t>online</a:t>
          </a:r>
          <a:r>
            <a:rPr lang="ru-RU" sz="1800" b="1" dirty="0" smtClean="0"/>
            <a:t>-смен по направлениям «Наука», «Спорт», «Искусство» </a:t>
          </a:r>
          <a:endParaRPr lang="ru-RU" sz="1800" b="1" dirty="0"/>
        </a:p>
      </dgm:t>
    </dgm:pt>
    <dgm:pt modelId="{01A92A0B-84C3-4ACE-BF90-66303357EFA5}" type="parTrans" cxnId="{4C4BB16A-7D5B-460C-A624-944DF078B5BA}">
      <dgm:prSet/>
      <dgm:spPr/>
      <dgm:t>
        <a:bodyPr/>
        <a:lstStyle/>
        <a:p>
          <a:endParaRPr lang="ru-RU"/>
        </a:p>
      </dgm:t>
    </dgm:pt>
    <dgm:pt modelId="{394DDDD5-D09D-43D9-8C57-66770836015D}" type="sibTrans" cxnId="{4C4BB16A-7D5B-460C-A624-944DF078B5BA}">
      <dgm:prSet/>
      <dgm:spPr/>
      <dgm:t>
        <a:bodyPr/>
        <a:lstStyle/>
        <a:p>
          <a:endParaRPr lang="ru-RU"/>
        </a:p>
      </dgm:t>
    </dgm:pt>
    <dgm:pt modelId="{ED07B7D2-DE54-464F-9B95-B02B04342670}">
      <dgm:prSet custT="1"/>
      <dgm:spPr/>
      <dgm:t>
        <a:bodyPr/>
        <a:lstStyle/>
        <a:p>
          <a:r>
            <a:rPr lang="ru-RU" sz="1800" b="1" dirty="0" smtClean="0"/>
            <a:t>Региональные мероприятия по выявлению способностей и высокой мотивации у детей и молодежи</a:t>
          </a:r>
          <a:endParaRPr lang="ru-RU" sz="1800" b="1" dirty="0"/>
        </a:p>
      </dgm:t>
    </dgm:pt>
    <dgm:pt modelId="{68A21085-40B7-47CA-956D-36B7E9AC7DC6}" type="parTrans" cxnId="{83172E37-6821-4EF0-863D-63E5855EF892}">
      <dgm:prSet/>
      <dgm:spPr/>
      <dgm:t>
        <a:bodyPr/>
        <a:lstStyle/>
        <a:p>
          <a:endParaRPr lang="ru-RU"/>
        </a:p>
      </dgm:t>
    </dgm:pt>
    <dgm:pt modelId="{A53E2D36-12DB-4CF0-8EEE-EF5B6E67AC28}" type="sibTrans" cxnId="{83172E37-6821-4EF0-863D-63E5855EF892}">
      <dgm:prSet/>
      <dgm:spPr/>
      <dgm:t>
        <a:bodyPr/>
        <a:lstStyle/>
        <a:p>
          <a:endParaRPr lang="ru-RU"/>
        </a:p>
      </dgm:t>
    </dgm:pt>
    <dgm:pt modelId="{670F8A58-830A-4D18-9170-E211C29575A9}">
      <dgm:prSet custT="1"/>
      <dgm:spPr/>
      <dgm:t>
        <a:bodyPr/>
        <a:lstStyle/>
        <a:p>
          <a:r>
            <a:rPr lang="ru-RU" sz="1800" b="1" dirty="0" smtClean="0"/>
            <a:t>Проектные сессии, проводимые совместно с научными и индустриальными партнерами</a:t>
          </a:r>
          <a:endParaRPr lang="ru-RU" sz="1800" b="1" dirty="0"/>
        </a:p>
      </dgm:t>
    </dgm:pt>
    <dgm:pt modelId="{2374AD0D-40B6-4269-AF1A-77A824782B6E}" type="parTrans" cxnId="{C5F35A67-6F1C-4317-8017-9DF1695CFB59}">
      <dgm:prSet/>
      <dgm:spPr/>
      <dgm:t>
        <a:bodyPr/>
        <a:lstStyle/>
        <a:p>
          <a:endParaRPr lang="ru-RU"/>
        </a:p>
      </dgm:t>
    </dgm:pt>
    <dgm:pt modelId="{49B0F834-C3D9-48F6-B511-E15A43818C2B}" type="sibTrans" cxnId="{C5F35A67-6F1C-4317-8017-9DF1695CFB59}">
      <dgm:prSet/>
      <dgm:spPr/>
      <dgm:t>
        <a:bodyPr/>
        <a:lstStyle/>
        <a:p>
          <a:endParaRPr lang="ru-RU"/>
        </a:p>
      </dgm:t>
    </dgm:pt>
    <dgm:pt modelId="{C975F9F5-411B-4D36-95F9-15023B65D171}">
      <dgm:prSet custT="1"/>
      <dgm:spPr/>
      <dgm:t>
        <a:bodyPr/>
        <a:lstStyle/>
        <a:p>
          <a:r>
            <a:rPr lang="ru-RU" sz="1800" b="1" dirty="0" smtClean="0"/>
            <a:t>Дистанционные программы от студентов ведущих вузов страны</a:t>
          </a:r>
          <a:endParaRPr lang="ru-RU" sz="1800" b="1" dirty="0"/>
        </a:p>
      </dgm:t>
    </dgm:pt>
    <dgm:pt modelId="{FEA59747-6047-4671-A9C4-75CC2F5BF006}" type="parTrans" cxnId="{12633C4A-CBE7-4EB8-B80D-F1037D996DA1}">
      <dgm:prSet/>
      <dgm:spPr/>
      <dgm:t>
        <a:bodyPr/>
        <a:lstStyle/>
        <a:p>
          <a:endParaRPr lang="ru-RU"/>
        </a:p>
      </dgm:t>
    </dgm:pt>
    <dgm:pt modelId="{A8D35C00-49A6-4A5B-B659-67DEE4B2378E}" type="sibTrans" cxnId="{12633C4A-CBE7-4EB8-B80D-F1037D996DA1}">
      <dgm:prSet/>
      <dgm:spPr/>
      <dgm:t>
        <a:bodyPr/>
        <a:lstStyle/>
        <a:p>
          <a:endParaRPr lang="ru-RU"/>
        </a:p>
      </dgm:t>
    </dgm:pt>
    <dgm:pt modelId="{7CF8894C-8F10-4CE2-8F61-E7D883E53582}" type="pres">
      <dgm:prSet presAssocID="{5E45950C-201E-4B92-90FF-801A3C4AD05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780654E5-2AFF-4779-A169-12E7D4C6AA0E}" type="pres">
      <dgm:prSet presAssocID="{5E45950C-201E-4B92-90FF-801A3C4AD057}" presName="Name1" presStyleCnt="0"/>
      <dgm:spPr/>
      <dgm:t>
        <a:bodyPr/>
        <a:lstStyle/>
        <a:p>
          <a:endParaRPr lang="ru-RU"/>
        </a:p>
      </dgm:t>
    </dgm:pt>
    <dgm:pt modelId="{6ADDF556-1123-4C3D-961A-D31CCAFDFE42}" type="pres">
      <dgm:prSet presAssocID="{5E45950C-201E-4B92-90FF-801A3C4AD057}" presName="cycle" presStyleCnt="0"/>
      <dgm:spPr/>
      <dgm:t>
        <a:bodyPr/>
        <a:lstStyle/>
        <a:p>
          <a:endParaRPr lang="ru-RU"/>
        </a:p>
      </dgm:t>
    </dgm:pt>
    <dgm:pt modelId="{6DB0C940-4FC6-4CA6-B42B-61EAD87A780A}" type="pres">
      <dgm:prSet presAssocID="{5E45950C-201E-4B92-90FF-801A3C4AD057}" presName="srcNode" presStyleLbl="node1" presStyleIdx="0" presStyleCnt="7"/>
      <dgm:spPr/>
      <dgm:t>
        <a:bodyPr/>
        <a:lstStyle/>
        <a:p>
          <a:endParaRPr lang="ru-RU"/>
        </a:p>
      </dgm:t>
    </dgm:pt>
    <dgm:pt modelId="{FDB35516-85A2-44EC-89AF-452EDA9352E0}" type="pres">
      <dgm:prSet presAssocID="{5E45950C-201E-4B92-90FF-801A3C4AD057}" presName="conn" presStyleLbl="parChTrans1D2" presStyleIdx="0" presStyleCnt="1"/>
      <dgm:spPr/>
      <dgm:t>
        <a:bodyPr/>
        <a:lstStyle/>
        <a:p>
          <a:endParaRPr lang="ru-RU"/>
        </a:p>
      </dgm:t>
    </dgm:pt>
    <dgm:pt modelId="{6CB9086A-DE79-4063-9DD6-9769EFD0D9C2}" type="pres">
      <dgm:prSet presAssocID="{5E45950C-201E-4B92-90FF-801A3C4AD057}" presName="extraNode" presStyleLbl="node1" presStyleIdx="0" presStyleCnt="7"/>
      <dgm:spPr/>
      <dgm:t>
        <a:bodyPr/>
        <a:lstStyle/>
        <a:p>
          <a:endParaRPr lang="ru-RU"/>
        </a:p>
      </dgm:t>
    </dgm:pt>
    <dgm:pt modelId="{D4E51FD5-F4A5-4182-9649-8483CECC8CF8}" type="pres">
      <dgm:prSet presAssocID="{5E45950C-201E-4B92-90FF-801A3C4AD057}" presName="dstNode" presStyleLbl="node1" presStyleIdx="0" presStyleCnt="7"/>
      <dgm:spPr/>
      <dgm:t>
        <a:bodyPr/>
        <a:lstStyle/>
        <a:p>
          <a:endParaRPr lang="ru-RU"/>
        </a:p>
      </dgm:t>
    </dgm:pt>
    <dgm:pt modelId="{87066F13-2EA1-46F7-AE63-6E6782C84294}" type="pres">
      <dgm:prSet presAssocID="{07275BE6-5E90-4FDD-87D5-F181AD690266}" presName="text_1" presStyleLbl="node1" presStyleIdx="0" presStyleCnt="7" custScaleY="120564" custLinFactNeighborX="620" custLinFactNeighborY="59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707C7D-342B-4FF1-9BDA-5A4DEAEECAFA}" type="pres">
      <dgm:prSet presAssocID="{07275BE6-5E90-4FDD-87D5-F181AD690266}" presName="accent_1" presStyleCnt="0"/>
      <dgm:spPr/>
      <dgm:t>
        <a:bodyPr/>
        <a:lstStyle/>
        <a:p>
          <a:endParaRPr lang="ru-RU"/>
        </a:p>
      </dgm:t>
    </dgm:pt>
    <dgm:pt modelId="{E8F58E3D-5748-4C26-BF77-E251B6681300}" type="pres">
      <dgm:prSet presAssocID="{07275BE6-5E90-4FDD-87D5-F181AD690266}" presName="accentRepeatNode" presStyleLbl="solidFgAcc1" presStyleIdx="0" presStyleCnt="7"/>
      <dgm:spPr/>
      <dgm:t>
        <a:bodyPr/>
        <a:lstStyle/>
        <a:p>
          <a:endParaRPr lang="ru-RU"/>
        </a:p>
      </dgm:t>
    </dgm:pt>
    <dgm:pt modelId="{56BA1512-5E90-44EC-B3B2-74A3B8B0F427}" type="pres">
      <dgm:prSet presAssocID="{11D493C2-FBDF-46F0-A361-D894B1800F96}" presName="text_2" presStyleLbl="node1" presStyleIdx="1" presStyleCnt="7" custScaleY="105061" custLinFactNeighborX="642" custLinFactNeighborY="-29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AF938F-E49E-4053-A3BD-D887AA059201}" type="pres">
      <dgm:prSet presAssocID="{11D493C2-FBDF-46F0-A361-D894B1800F96}" presName="accent_2" presStyleCnt="0"/>
      <dgm:spPr/>
      <dgm:t>
        <a:bodyPr/>
        <a:lstStyle/>
        <a:p>
          <a:endParaRPr lang="ru-RU"/>
        </a:p>
      </dgm:t>
    </dgm:pt>
    <dgm:pt modelId="{BE3B37E2-3FFF-4A0C-BBD7-03D7955E430B}" type="pres">
      <dgm:prSet presAssocID="{11D493C2-FBDF-46F0-A361-D894B1800F96}" presName="accentRepeatNode" presStyleLbl="solidFgAcc1" presStyleIdx="1" presStyleCnt="7"/>
      <dgm:spPr/>
      <dgm:t>
        <a:bodyPr/>
        <a:lstStyle/>
        <a:p>
          <a:endParaRPr lang="ru-RU"/>
        </a:p>
      </dgm:t>
    </dgm:pt>
    <dgm:pt modelId="{2EE38B81-C55E-4AAB-94CB-2CBF4ED90F63}" type="pres">
      <dgm:prSet presAssocID="{C975F9F5-411B-4D36-95F9-15023B65D171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FE60C2-DABB-483E-9EB9-AC5ACBBDF72D}" type="pres">
      <dgm:prSet presAssocID="{C975F9F5-411B-4D36-95F9-15023B65D171}" presName="accent_3" presStyleCnt="0"/>
      <dgm:spPr/>
      <dgm:t>
        <a:bodyPr/>
        <a:lstStyle/>
        <a:p>
          <a:endParaRPr lang="ru-RU"/>
        </a:p>
      </dgm:t>
    </dgm:pt>
    <dgm:pt modelId="{CFA4A96E-16BA-43E4-8106-310FD02EC017}" type="pres">
      <dgm:prSet presAssocID="{C975F9F5-411B-4D36-95F9-15023B65D171}" presName="accentRepeatNode" presStyleLbl="solidFgAcc1" presStyleIdx="2" presStyleCnt="7"/>
      <dgm:spPr/>
      <dgm:t>
        <a:bodyPr/>
        <a:lstStyle/>
        <a:p>
          <a:endParaRPr lang="ru-RU"/>
        </a:p>
      </dgm:t>
    </dgm:pt>
    <dgm:pt modelId="{CC29875A-0937-4BF7-AD9E-FFBC7C0232EB}" type="pres">
      <dgm:prSet presAssocID="{83E72A7A-78DD-4013-A5FA-B9FD5A8B0A96}" presName="text_4" presStyleLbl="node1" presStyleIdx="3" presStyleCnt="7" custScaleY="1222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FE172D-90B3-4052-8249-DB149AEBC944}" type="pres">
      <dgm:prSet presAssocID="{83E72A7A-78DD-4013-A5FA-B9FD5A8B0A96}" presName="accent_4" presStyleCnt="0"/>
      <dgm:spPr/>
      <dgm:t>
        <a:bodyPr/>
        <a:lstStyle/>
        <a:p>
          <a:endParaRPr lang="ru-RU"/>
        </a:p>
      </dgm:t>
    </dgm:pt>
    <dgm:pt modelId="{0D5DF7F2-C9F0-47EA-85DD-A72DDE95FFE2}" type="pres">
      <dgm:prSet presAssocID="{83E72A7A-78DD-4013-A5FA-B9FD5A8B0A96}" presName="accentRepeatNode" presStyleLbl="solidFgAcc1" presStyleIdx="3" presStyleCnt="7"/>
      <dgm:spPr/>
      <dgm:t>
        <a:bodyPr/>
        <a:lstStyle/>
        <a:p>
          <a:endParaRPr lang="ru-RU"/>
        </a:p>
      </dgm:t>
    </dgm:pt>
    <dgm:pt modelId="{C8E07C60-3EC2-4934-ADDC-36C5C6DC36B7}" type="pres">
      <dgm:prSet presAssocID="{0A0F22FC-C8E9-42EA-BB5B-DE00932FFD1C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3E8F28-457B-4E9D-9D19-9627F75D78DF}" type="pres">
      <dgm:prSet presAssocID="{0A0F22FC-C8E9-42EA-BB5B-DE00932FFD1C}" presName="accent_5" presStyleCnt="0"/>
      <dgm:spPr/>
      <dgm:t>
        <a:bodyPr/>
        <a:lstStyle/>
        <a:p>
          <a:endParaRPr lang="ru-RU"/>
        </a:p>
      </dgm:t>
    </dgm:pt>
    <dgm:pt modelId="{CA0E0A5E-E97D-4D5A-B869-2D23B6726253}" type="pres">
      <dgm:prSet presAssocID="{0A0F22FC-C8E9-42EA-BB5B-DE00932FFD1C}" presName="accentRepeatNode" presStyleLbl="solidFgAcc1" presStyleIdx="4" presStyleCnt="7"/>
      <dgm:spPr/>
      <dgm:t>
        <a:bodyPr/>
        <a:lstStyle/>
        <a:p>
          <a:endParaRPr lang="ru-RU"/>
        </a:p>
      </dgm:t>
    </dgm:pt>
    <dgm:pt modelId="{9158CF1C-E042-47CD-B025-F9240A0B6A4D}" type="pres">
      <dgm:prSet presAssocID="{670F8A58-830A-4D18-9170-E211C29575A9}" presName="text_6" presStyleLbl="node1" presStyleIdx="5" presStyleCnt="7" custScaleY="1159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707421-C340-4974-B9F9-6D1E2940770D}" type="pres">
      <dgm:prSet presAssocID="{670F8A58-830A-4D18-9170-E211C29575A9}" presName="accent_6" presStyleCnt="0"/>
      <dgm:spPr/>
      <dgm:t>
        <a:bodyPr/>
        <a:lstStyle/>
        <a:p>
          <a:endParaRPr lang="ru-RU"/>
        </a:p>
      </dgm:t>
    </dgm:pt>
    <dgm:pt modelId="{5FC8E284-43FF-4659-96E4-EEBC03BFE85E}" type="pres">
      <dgm:prSet presAssocID="{670F8A58-830A-4D18-9170-E211C29575A9}" presName="accentRepeatNode" presStyleLbl="solidFgAcc1" presStyleIdx="5" presStyleCnt="7"/>
      <dgm:spPr/>
      <dgm:t>
        <a:bodyPr/>
        <a:lstStyle/>
        <a:p>
          <a:endParaRPr lang="ru-RU"/>
        </a:p>
      </dgm:t>
    </dgm:pt>
    <dgm:pt modelId="{CF0EE5C5-A0A6-41A1-9101-AD90EE922741}" type="pres">
      <dgm:prSet presAssocID="{ED07B7D2-DE54-464F-9B95-B02B04342670}" presName="text_7" presStyleLbl="node1" presStyleIdx="6" presStyleCnt="7" custScaleY="1143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B6950A-2FFB-47E9-8B71-EFA73C173941}" type="pres">
      <dgm:prSet presAssocID="{ED07B7D2-DE54-464F-9B95-B02B04342670}" presName="accent_7" presStyleCnt="0"/>
      <dgm:spPr/>
      <dgm:t>
        <a:bodyPr/>
        <a:lstStyle/>
        <a:p>
          <a:endParaRPr lang="ru-RU"/>
        </a:p>
      </dgm:t>
    </dgm:pt>
    <dgm:pt modelId="{9CC22122-AE96-4454-9694-7F807EED32AC}" type="pres">
      <dgm:prSet presAssocID="{ED07B7D2-DE54-464F-9B95-B02B04342670}" presName="accentRepeatNode" presStyleLbl="solidFgAcc1" presStyleIdx="6" presStyleCnt="7"/>
      <dgm:spPr/>
      <dgm:t>
        <a:bodyPr/>
        <a:lstStyle/>
        <a:p>
          <a:endParaRPr lang="ru-RU"/>
        </a:p>
      </dgm:t>
    </dgm:pt>
  </dgm:ptLst>
  <dgm:cxnLst>
    <dgm:cxn modelId="{4C4BB16A-7D5B-460C-A624-944DF078B5BA}" srcId="{5E45950C-201E-4B92-90FF-801A3C4AD057}" destId="{0A0F22FC-C8E9-42EA-BB5B-DE00932FFD1C}" srcOrd="4" destOrd="0" parTransId="{01A92A0B-84C3-4ACE-BF90-66303357EFA5}" sibTransId="{394DDDD5-D09D-43D9-8C57-66770836015D}"/>
    <dgm:cxn modelId="{C5F35A67-6F1C-4317-8017-9DF1695CFB59}" srcId="{5E45950C-201E-4B92-90FF-801A3C4AD057}" destId="{670F8A58-830A-4D18-9170-E211C29575A9}" srcOrd="5" destOrd="0" parTransId="{2374AD0D-40B6-4269-AF1A-77A824782B6E}" sibTransId="{49B0F834-C3D9-48F6-B511-E15A43818C2B}"/>
    <dgm:cxn modelId="{7972BA4D-6B9A-40A1-833D-E62D29444818}" srcId="{5E45950C-201E-4B92-90FF-801A3C4AD057}" destId="{11D493C2-FBDF-46F0-A361-D894B1800F96}" srcOrd="1" destOrd="0" parTransId="{95CF7034-7B5E-496D-BFE1-40F81F35B600}" sibTransId="{EBAC8710-1538-4EDC-ABD6-182172180264}"/>
    <dgm:cxn modelId="{4709F80A-0EE7-4929-BB2F-93D0F4CCEC8D}" type="presOf" srcId="{75CCAF26-A1B8-4CF8-B92B-D8C6C9CFEB6B}" destId="{FDB35516-85A2-44EC-89AF-452EDA9352E0}" srcOrd="0" destOrd="0" presId="urn:microsoft.com/office/officeart/2008/layout/VerticalCurvedList"/>
    <dgm:cxn modelId="{0ED16737-96D0-4EC4-96AF-65F6B8765335}" type="presOf" srcId="{C975F9F5-411B-4D36-95F9-15023B65D171}" destId="{2EE38B81-C55E-4AAB-94CB-2CBF4ED90F63}" srcOrd="0" destOrd="0" presId="urn:microsoft.com/office/officeart/2008/layout/VerticalCurvedList"/>
    <dgm:cxn modelId="{BB36BDFE-1A92-4EBC-8991-826FFB6A8C5C}" type="presOf" srcId="{5E45950C-201E-4B92-90FF-801A3C4AD057}" destId="{7CF8894C-8F10-4CE2-8F61-E7D883E53582}" srcOrd="0" destOrd="0" presId="urn:microsoft.com/office/officeart/2008/layout/VerticalCurvedList"/>
    <dgm:cxn modelId="{B46CD19C-04F4-42D6-AE31-5436EC93D1A1}" type="presOf" srcId="{83E72A7A-78DD-4013-A5FA-B9FD5A8B0A96}" destId="{CC29875A-0937-4BF7-AD9E-FFBC7C0232EB}" srcOrd="0" destOrd="0" presId="urn:microsoft.com/office/officeart/2008/layout/VerticalCurvedList"/>
    <dgm:cxn modelId="{C4A85D46-5F75-4561-B07A-CC5407886A0A}" type="presOf" srcId="{ED07B7D2-DE54-464F-9B95-B02B04342670}" destId="{CF0EE5C5-A0A6-41A1-9101-AD90EE922741}" srcOrd="0" destOrd="0" presId="urn:microsoft.com/office/officeart/2008/layout/VerticalCurvedList"/>
    <dgm:cxn modelId="{14A8A18A-DD4D-411A-A74E-74AC95FB735D}" srcId="{5E45950C-201E-4B92-90FF-801A3C4AD057}" destId="{83E72A7A-78DD-4013-A5FA-B9FD5A8B0A96}" srcOrd="3" destOrd="0" parTransId="{E41C6F3A-456E-45D6-8B61-9F36443F8B93}" sibTransId="{70DE4847-29FF-425C-B16D-353C2C263F5B}"/>
    <dgm:cxn modelId="{B7BC0695-F122-4C32-9B69-23567FBCAB8E}" type="presOf" srcId="{670F8A58-830A-4D18-9170-E211C29575A9}" destId="{9158CF1C-E042-47CD-B025-F9240A0B6A4D}" srcOrd="0" destOrd="0" presId="urn:microsoft.com/office/officeart/2008/layout/VerticalCurvedList"/>
    <dgm:cxn modelId="{12633C4A-CBE7-4EB8-B80D-F1037D996DA1}" srcId="{5E45950C-201E-4B92-90FF-801A3C4AD057}" destId="{C975F9F5-411B-4D36-95F9-15023B65D171}" srcOrd="2" destOrd="0" parTransId="{FEA59747-6047-4671-A9C4-75CC2F5BF006}" sibTransId="{A8D35C00-49A6-4A5B-B659-67DEE4B2378E}"/>
    <dgm:cxn modelId="{98AB9053-5F4B-4175-B482-345E0CACC533}" type="presOf" srcId="{0A0F22FC-C8E9-42EA-BB5B-DE00932FFD1C}" destId="{C8E07C60-3EC2-4934-ADDC-36C5C6DC36B7}" srcOrd="0" destOrd="0" presId="urn:microsoft.com/office/officeart/2008/layout/VerticalCurvedList"/>
    <dgm:cxn modelId="{F14A2D7E-C490-4310-8990-DF5B6837FCDD}" type="presOf" srcId="{11D493C2-FBDF-46F0-A361-D894B1800F96}" destId="{56BA1512-5E90-44EC-B3B2-74A3B8B0F427}" srcOrd="0" destOrd="0" presId="urn:microsoft.com/office/officeart/2008/layout/VerticalCurvedList"/>
    <dgm:cxn modelId="{83172E37-6821-4EF0-863D-63E5855EF892}" srcId="{5E45950C-201E-4B92-90FF-801A3C4AD057}" destId="{ED07B7D2-DE54-464F-9B95-B02B04342670}" srcOrd="6" destOrd="0" parTransId="{68A21085-40B7-47CA-956D-36B7E9AC7DC6}" sibTransId="{A53E2D36-12DB-4CF0-8EEE-EF5B6E67AC28}"/>
    <dgm:cxn modelId="{BD175986-370C-4E13-BA20-8ADA5B8EE5CD}" srcId="{5E45950C-201E-4B92-90FF-801A3C4AD057}" destId="{07275BE6-5E90-4FDD-87D5-F181AD690266}" srcOrd="0" destOrd="0" parTransId="{2393080C-174E-4CF2-A548-847F499E6A39}" sibTransId="{75CCAF26-A1B8-4CF8-B92B-D8C6C9CFEB6B}"/>
    <dgm:cxn modelId="{69C81550-48A5-41A7-AD2F-A80D5BCD7C3C}" type="presOf" srcId="{07275BE6-5E90-4FDD-87D5-F181AD690266}" destId="{87066F13-2EA1-46F7-AE63-6E6782C84294}" srcOrd="0" destOrd="0" presId="urn:microsoft.com/office/officeart/2008/layout/VerticalCurvedList"/>
    <dgm:cxn modelId="{9FB84648-3144-4930-AFFA-084B361421CD}" type="presParOf" srcId="{7CF8894C-8F10-4CE2-8F61-E7D883E53582}" destId="{780654E5-2AFF-4779-A169-12E7D4C6AA0E}" srcOrd="0" destOrd="0" presId="urn:microsoft.com/office/officeart/2008/layout/VerticalCurvedList"/>
    <dgm:cxn modelId="{9AEA84E2-2834-4412-9DFB-E2328BBC59B2}" type="presParOf" srcId="{780654E5-2AFF-4779-A169-12E7D4C6AA0E}" destId="{6ADDF556-1123-4C3D-961A-D31CCAFDFE42}" srcOrd="0" destOrd="0" presId="urn:microsoft.com/office/officeart/2008/layout/VerticalCurvedList"/>
    <dgm:cxn modelId="{BE995673-048B-49F1-BAA6-2E153DD19207}" type="presParOf" srcId="{6ADDF556-1123-4C3D-961A-D31CCAFDFE42}" destId="{6DB0C940-4FC6-4CA6-B42B-61EAD87A780A}" srcOrd="0" destOrd="0" presId="urn:microsoft.com/office/officeart/2008/layout/VerticalCurvedList"/>
    <dgm:cxn modelId="{7CEAF2C4-8F52-4388-95C9-71448D28D9A0}" type="presParOf" srcId="{6ADDF556-1123-4C3D-961A-D31CCAFDFE42}" destId="{FDB35516-85A2-44EC-89AF-452EDA9352E0}" srcOrd="1" destOrd="0" presId="urn:microsoft.com/office/officeart/2008/layout/VerticalCurvedList"/>
    <dgm:cxn modelId="{BD58C9C8-FE89-4BD4-A7E3-2A686E8AC064}" type="presParOf" srcId="{6ADDF556-1123-4C3D-961A-D31CCAFDFE42}" destId="{6CB9086A-DE79-4063-9DD6-9769EFD0D9C2}" srcOrd="2" destOrd="0" presId="urn:microsoft.com/office/officeart/2008/layout/VerticalCurvedList"/>
    <dgm:cxn modelId="{387C5D4D-98A1-4746-B068-5E4ACD670D2B}" type="presParOf" srcId="{6ADDF556-1123-4C3D-961A-D31CCAFDFE42}" destId="{D4E51FD5-F4A5-4182-9649-8483CECC8CF8}" srcOrd="3" destOrd="0" presId="urn:microsoft.com/office/officeart/2008/layout/VerticalCurvedList"/>
    <dgm:cxn modelId="{A5BF1E65-0AF5-4447-9CE4-6FF7322D3999}" type="presParOf" srcId="{780654E5-2AFF-4779-A169-12E7D4C6AA0E}" destId="{87066F13-2EA1-46F7-AE63-6E6782C84294}" srcOrd="1" destOrd="0" presId="urn:microsoft.com/office/officeart/2008/layout/VerticalCurvedList"/>
    <dgm:cxn modelId="{CABED261-6DE2-45C9-9AAB-C5E091D995F7}" type="presParOf" srcId="{780654E5-2AFF-4779-A169-12E7D4C6AA0E}" destId="{1E707C7D-342B-4FF1-9BDA-5A4DEAEECAFA}" srcOrd="2" destOrd="0" presId="urn:microsoft.com/office/officeart/2008/layout/VerticalCurvedList"/>
    <dgm:cxn modelId="{A3316798-2C8E-49E4-8C04-EC4400DBDD9E}" type="presParOf" srcId="{1E707C7D-342B-4FF1-9BDA-5A4DEAEECAFA}" destId="{E8F58E3D-5748-4C26-BF77-E251B6681300}" srcOrd="0" destOrd="0" presId="urn:microsoft.com/office/officeart/2008/layout/VerticalCurvedList"/>
    <dgm:cxn modelId="{489644F8-E9E7-4250-BAF2-661E2395E687}" type="presParOf" srcId="{780654E5-2AFF-4779-A169-12E7D4C6AA0E}" destId="{56BA1512-5E90-44EC-B3B2-74A3B8B0F427}" srcOrd="3" destOrd="0" presId="urn:microsoft.com/office/officeart/2008/layout/VerticalCurvedList"/>
    <dgm:cxn modelId="{C50268C9-BB5B-4756-A76D-771BE6C8AD28}" type="presParOf" srcId="{780654E5-2AFF-4779-A169-12E7D4C6AA0E}" destId="{43AF938F-E49E-4053-A3BD-D887AA059201}" srcOrd="4" destOrd="0" presId="urn:microsoft.com/office/officeart/2008/layout/VerticalCurvedList"/>
    <dgm:cxn modelId="{82D61085-C5ED-4765-966C-CB4174526FDC}" type="presParOf" srcId="{43AF938F-E49E-4053-A3BD-D887AA059201}" destId="{BE3B37E2-3FFF-4A0C-BBD7-03D7955E430B}" srcOrd="0" destOrd="0" presId="urn:microsoft.com/office/officeart/2008/layout/VerticalCurvedList"/>
    <dgm:cxn modelId="{4105BFDE-8BE9-4351-97C5-AC2FE2A59D52}" type="presParOf" srcId="{780654E5-2AFF-4779-A169-12E7D4C6AA0E}" destId="{2EE38B81-C55E-4AAB-94CB-2CBF4ED90F63}" srcOrd="5" destOrd="0" presId="urn:microsoft.com/office/officeart/2008/layout/VerticalCurvedList"/>
    <dgm:cxn modelId="{0E41A149-5E51-4152-BB0D-663176334060}" type="presParOf" srcId="{780654E5-2AFF-4779-A169-12E7D4C6AA0E}" destId="{F1FE60C2-DABB-483E-9EB9-AC5ACBBDF72D}" srcOrd="6" destOrd="0" presId="urn:microsoft.com/office/officeart/2008/layout/VerticalCurvedList"/>
    <dgm:cxn modelId="{C119ED90-3D64-417D-8FB4-EE6BBC77737F}" type="presParOf" srcId="{F1FE60C2-DABB-483E-9EB9-AC5ACBBDF72D}" destId="{CFA4A96E-16BA-43E4-8106-310FD02EC017}" srcOrd="0" destOrd="0" presId="urn:microsoft.com/office/officeart/2008/layout/VerticalCurvedList"/>
    <dgm:cxn modelId="{9A5BCE93-4EE4-4873-8E2A-607CF6B567AD}" type="presParOf" srcId="{780654E5-2AFF-4779-A169-12E7D4C6AA0E}" destId="{CC29875A-0937-4BF7-AD9E-FFBC7C0232EB}" srcOrd="7" destOrd="0" presId="urn:microsoft.com/office/officeart/2008/layout/VerticalCurvedList"/>
    <dgm:cxn modelId="{F0DD6524-983D-4E11-B5AA-3060D70E8DDF}" type="presParOf" srcId="{780654E5-2AFF-4779-A169-12E7D4C6AA0E}" destId="{D2FE172D-90B3-4052-8249-DB149AEBC944}" srcOrd="8" destOrd="0" presId="urn:microsoft.com/office/officeart/2008/layout/VerticalCurvedList"/>
    <dgm:cxn modelId="{E1BC8D55-733B-4C66-8B14-A0706135009C}" type="presParOf" srcId="{D2FE172D-90B3-4052-8249-DB149AEBC944}" destId="{0D5DF7F2-C9F0-47EA-85DD-A72DDE95FFE2}" srcOrd="0" destOrd="0" presId="urn:microsoft.com/office/officeart/2008/layout/VerticalCurvedList"/>
    <dgm:cxn modelId="{7986E803-A3D9-4B3A-A930-147F0E0CBD65}" type="presParOf" srcId="{780654E5-2AFF-4779-A169-12E7D4C6AA0E}" destId="{C8E07C60-3EC2-4934-ADDC-36C5C6DC36B7}" srcOrd="9" destOrd="0" presId="urn:microsoft.com/office/officeart/2008/layout/VerticalCurvedList"/>
    <dgm:cxn modelId="{914801F9-F578-4DF8-82AB-7769C87E4981}" type="presParOf" srcId="{780654E5-2AFF-4779-A169-12E7D4C6AA0E}" destId="{3B3E8F28-457B-4E9D-9D19-9627F75D78DF}" srcOrd="10" destOrd="0" presId="urn:microsoft.com/office/officeart/2008/layout/VerticalCurvedList"/>
    <dgm:cxn modelId="{2EB55EE8-5465-4E12-AA58-F8F1AED6A882}" type="presParOf" srcId="{3B3E8F28-457B-4E9D-9D19-9627F75D78DF}" destId="{CA0E0A5E-E97D-4D5A-B869-2D23B6726253}" srcOrd="0" destOrd="0" presId="urn:microsoft.com/office/officeart/2008/layout/VerticalCurvedList"/>
    <dgm:cxn modelId="{74CD1085-3C82-4BE8-94AD-D90B132E9E58}" type="presParOf" srcId="{780654E5-2AFF-4779-A169-12E7D4C6AA0E}" destId="{9158CF1C-E042-47CD-B025-F9240A0B6A4D}" srcOrd="11" destOrd="0" presId="urn:microsoft.com/office/officeart/2008/layout/VerticalCurvedList"/>
    <dgm:cxn modelId="{464C0881-D64F-4B56-AAA6-5001E7E853BC}" type="presParOf" srcId="{780654E5-2AFF-4779-A169-12E7D4C6AA0E}" destId="{10707421-C340-4974-B9F9-6D1E2940770D}" srcOrd="12" destOrd="0" presId="urn:microsoft.com/office/officeart/2008/layout/VerticalCurvedList"/>
    <dgm:cxn modelId="{3A3E80E1-F969-4731-AEAA-B3C221ACECE6}" type="presParOf" srcId="{10707421-C340-4974-B9F9-6D1E2940770D}" destId="{5FC8E284-43FF-4659-96E4-EEBC03BFE85E}" srcOrd="0" destOrd="0" presId="urn:microsoft.com/office/officeart/2008/layout/VerticalCurvedList"/>
    <dgm:cxn modelId="{6076BE81-35F3-45FF-82DF-89E9C3CF866D}" type="presParOf" srcId="{780654E5-2AFF-4779-A169-12E7D4C6AA0E}" destId="{CF0EE5C5-A0A6-41A1-9101-AD90EE922741}" srcOrd="13" destOrd="0" presId="urn:microsoft.com/office/officeart/2008/layout/VerticalCurvedList"/>
    <dgm:cxn modelId="{3D501F2D-6562-458F-9B0B-6D1FA45A2680}" type="presParOf" srcId="{780654E5-2AFF-4779-A169-12E7D4C6AA0E}" destId="{CBB6950A-2FFB-47E9-8B71-EFA73C173941}" srcOrd="14" destOrd="0" presId="urn:microsoft.com/office/officeart/2008/layout/VerticalCurvedList"/>
    <dgm:cxn modelId="{58AF86D0-B1BE-4FD1-AC7A-0C92F5D6D633}" type="presParOf" srcId="{CBB6950A-2FFB-47E9-8B71-EFA73C173941}" destId="{9CC22122-AE96-4454-9694-7F807EED32A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B35516-85A2-44EC-89AF-452EDA9352E0}">
      <dsp:nvSpPr>
        <dsp:cNvPr id="0" name=""/>
        <dsp:cNvSpPr/>
      </dsp:nvSpPr>
      <dsp:spPr>
        <a:xfrm>
          <a:off x="-5289416" y="-810449"/>
          <a:ext cx="6301418" cy="6301418"/>
        </a:xfrm>
        <a:prstGeom prst="blockArc">
          <a:avLst>
            <a:gd name="adj1" fmla="val 18900000"/>
            <a:gd name="adj2" fmla="val 2700000"/>
            <a:gd name="adj3" fmla="val 343"/>
          </a:avLst>
        </a:pr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066F13-2EA1-46F7-AE63-6E6782C84294}">
      <dsp:nvSpPr>
        <dsp:cNvPr id="0" name=""/>
        <dsp:cNvSpPr/>
      </dsp:nvSpPr>
      <dsp:spPr>
        <a:xfrm>
          <a:off x="390823" y="194226"/>
          <a:ext cx="10947969" cy="51283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7634" tIns="45720" rIns="45720" bIns="4572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/>
            <a:t>Программы дополнительного образования детей, проводимые на регулярной (еженедельной) основе</a:t>
          </a:r>
          <a:endParaRPr lang="ru-RU" sz="1800" b="1" kern="1200" dirty="0"/>
        </a:p>
      </dsp:txBody>
      <dsp:txXfrm>
        <a:off x="390823" y="194226"/>
        <a:ext cx="10947969" cy="512837"/>
      </dsp:txXfrm>
    </dsp:sp>
    <dsp:sp modelId="{E8F58E3D-5748-4C26-BF77-E251B6681300}">
      <dsp:nvSpPr>
        <dsp:cNvPr id="0" name=""/>
        <dsp:cNvSpPr/>
      </dsp:nvSpPr>
      <dsp:spPr>
        <a:xfrm>
          <a:off x="62484" y="159605"/>
          <a:ext cx="531707" cy="53170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6BA1512-5E90-44EC-B3B2-74A3B8B0F427}">
      <dsp:nvSpPr>
        <dsp:cNvPr id="0" name=""/>
        <dsp:cNvSpPr/>
      </dsp:nvSpPr>
      <dsp:spPr>
        <a:xfrm>
          <a:off x="776030" y="827802"/>
          <a:ext cx="10562762" cy="446893"/>
        </a:xfrm>
        <a:prstGeom prst="rect">
          <a:avLst/>
        </a:prstGeom>
        <a:gradFill rotWithShape="0">
          <a:gsLst>
            <a:gs pos="0">
              <a:schemeClr val="accent4">
                <a:hueOff val="1732615"/>
                <a:satOff val="-7995"/>
                <a:lumOff val="29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732615"/>
                <a:satOff val="-7995"/>
                <a:lumOff val="29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732615"/>
                <a:satOff val="-7995"/>
                <a:lumOff val="29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7634" tIns="45720" rIns="45720" bIns="4572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/>
            <a:t>Программы, реализующиеся с применением дистанционных технологий</a:t>
          </a:r>
          <a:endParaRPr lang="ru-RU" sz="1800" b="1" kern="1200" dirty="0"/>
        </a:p>
      </dsp:txBody>
      <dsp:txXfrm>
        <a:off x="776030" y="827802"/>
        <a:ext cx="10562762" cy="446893"/>
      </dsp:txXfrm>
    </dsp:sp>
    <dsp:sp modelId="{BE3B37E2-3FFF-4A0C-BBD7-03D7955E430B}">
      <dsp:nvSpPr>
        <dsp:cNvPr id="0" name=""/>
        <dsp:cNvSpPr/>
      </dsp:nvSpPr>
      <dsp:spPr>
        <a:xfrm>
          <a:off x="447691" y="798028"/>
          <a:ext cx="531707" cy="53170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1732615"/>
              <a:satOff val="-7995"/>
              <a:lumOff val="29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EE38B81-C55E-4AAB-94CB-2CBF4ED90F63}">
      <dsp:nvSpPr>
        <dsp:cNvPr id="0" name=""/>
        <dsp:cNvSpPr/>
      </dsp:nvSpPr>
      <dsp:spPr>
        <a:xfrm>
          <a:off x="924636" y="1489154"/>
          <a:ext cx="10351671" cy="425365"/>
        </a:xfrm>
        <a:prstGeom prst="rect">
          <a:avLst/>
        </a:prstGeom>
        <a:gradFill rotWithShape="0">
          <a:gsLst>
            <a:gs pos="0">
              <a:schemeClr val="accent4">
                <a:hueOff val="3465231"/>
                <a:satOff val="-15989"/>
                <a:lumOff val="58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3465231"/>
                <a:satOff val="-15989"/>
                <a:lumOff val="58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3465231"/>
                <a:satOff val="-15989"/>
                <a:lumOff val="58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763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Дистанционные программы от студентов ведущих вузов страны</a:t>
          </a:r>
          <a:endParaRPr lang="ru-RU" sz="1800" b="1" kern="1200" dirty="0"/>
        </a:p>
      </dsp:txBody>
      <dsp:txXfrm>
        <a:off x="924636" y="1489154"/>
        <a:ext cx="10351671" cy="425365"/>
      </dsp:txXfrm>
    </dsp:sp>
    <dsp:sp modelId="{CFA4A96E-16BA-43E4-8106-310FD02EC017}">
      <dsp:nvSpPr>
        <dsp:cNvPr id="0" name=""/>
        <dsp:cNvSpPr/>
      </dsp:nvSpPr>
      <dsp:spPr>
        <a:xfrm>
          <a:off x="658783" y="1435983"/>
          <a:ext cx="531707" cy="53170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3465231"/>
              <a:satOff val="-15989"/>
              <a:lumOff val="58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C29875A-0937-4BF7-AD9E-FFBC7C0232EB}">
      <dsp:nvSpPr>
        <dsp:cNvPr id="0" name=""/>
        <dsp:cNvSpPr/>
      </dsp:nvSpPr>
      <dsp:spPr>
        <a:xfrm>
          <a:off x="992036" y="2080229"/>
          <a:ext cx="10284271" cy="520060"/>
        </a:xfrm>
        <a:prstGeom prst="rect">
          <a:avLst/>
        </a:prstGeom>
        <a:gradFill rotWithShape="0">
          <a:gsLst>
            <a:gs pos="0">
              <a:schemeClr val="accent4">
                <a:hueOff val="5197846"/>
                <a:satOff val="-23984"/>
                <a:lumOff val="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5197846"/>
                <a:satOff val="-23984"/>
                <a:lumOff val="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5197846"/>
                <a:satOff val="-23984"/>
                <a:lumOff val="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7634" tIns="45720" rIns="45720" bIns="4572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/>
            <a:t>Программы выездных профильных региональных смен по направлениям «Наука», «Спорт», «Искусство»</a:t>
          </a:r>
          <a:endParaRPr lang="ru-RU" sz="1800" b="1" kern="1200" dirty="0"/>
        </a:p>
      </dsp:txBody>
      <dsp:txXfrm>
        <a:off x="992036" y="2080229"/>
        <a:ext cx="10284271" cy="520060"/>
      </dsp:txXfrm>
    </dsp:sp>
    <dsp:sp modelId="{0D5DF7F2-C9F0-47EA-85DD-A72DDE95FFE2}">
      <dsp:nvSpPr>
        <dsp:cNvPr id="0" name=""/>
        <dsp:cNvSpPr/>
      </dsp:nvSpPr>
      <dsp:spPr>
        <a:xfrm>
          <a:off x="726182" y="2074406"/>
          <a:ext cx="531707" cy="53170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8E07C60-3EC2-4934-ADDC-36C5C6DC36B7}">
      <dsp:nvSpPr>
        <dsp:cNvPr id="0" name=""/>
        <dsp:cNvSpPr/>
      </dsp:nvSpPr>
      <dsp:spPr>
        <a:xfrm>
          <a:off x="924636" y="2766000"/>
          <a:ext cx="10351671" cy="425365"/>
        </a:xfrm>
        <a:prstGeom prst="rect">
          <a:avLst/>
        </a:prstGeom>
        <a:gradFill rotWithShape="0">
          <a:gsLst>
            <a:gs pos="0">
              <a:schemeClr val="accent4">
                <a:hueOff val="6930461"/>
                <a:satOff val="-31979"/>
                <a:lumOff val="117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6930461"/>
                <a:satOff val="-31979"/>
                <a:lumOff val="117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6930461"/>
                <a:satOff val="-31979"/>
                <a:lumOff val="117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763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Программы </a:t>
          </a:r>
          <a:r>
            <a:rPr lang="en-US" sz="1800" b="1" kern="1200" dirty="0" smtClean="0"/>
            <a:t>online</a:t>
          </a:r>
          <a:r>
            <a:rPr lang="ru-RU" sz="1800" b="1" kern="1200" dirty="0" smtClean="0"/>
            <a:t>-смен по направлениям «Наука», «Спорт», «Искусство» </a:t>
          </a:r>
          <a:endParaRPr lang="ru-RU" sz="1800" b="1" kern="1200" dirty="0"/>
        </a:p>
      </dsp:txBody>
      <dsp:txXfrm>
        <a:off x="924636" y="2766000"/>
        <a:ext cx="10351671" cy="425365"/>
      </dsp:txXfrm>
    </dsp:sp>
    <dsp:sp modelId="{CA0E0A5E-E97D-4D5A-B869-2D23B6726253}">
      <dsp:nvSpPr>
        <dsp:cNvPr id="0" name=""/>
        <dsp:cNvSpPr/>
      </dsp:nvSpPr>
      <dsp:spPr>
        <a:xfrm>
          <a:off x="658783" y="2712829"/>
          <a:ext cx="531707" cy="53170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6930461"/>
              <a:satOff val="-31979"/>
              <a:lumOff val="117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9158CF1C-E042-47CD-B025-F9240A0B6A4D}">
      <dsp:nvSpPr>
        <dsp:cNvPr id="0" name=""/>
        <dsp:cNvSpPr/>
      </dsp:nvSpPr>
      <dsp:spPr>
        <a:xfrm>
          <a:off x="713545" y="3369987"/>
          <a:ext cx="10562762" cy="493300"/>
        </a:xfrm>
        <a:prstGeom prst="rect">
          <a:avLst/>
        </a:prstGeom>
        <a:gradFill rotWithShape="0">
          <a:gsLst>
            <a:gs pos="0">
              <a:schemeClr val="accent4">
                <a:hueOff val="8663077"/>
                <a:satOff val="-39973"/>
                <a:lumOff val="147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8663077"/>
                <a:satOff val="-39973"/>
                <a:lumOff val="147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8663077"/>
                <a:satOff val="-39973"/>
                <a:lumOff val="147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763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Проектные сессии, проводимые совместно с научными и индустриальными партнерами</a:t>
          </a:r>
          <a:endParaRPr lang="ru-RU" sz="1800" b="1" kern="1200" dirty="0"/>
        </a:p>
      </dsp:txBody>
      <dsp:txXfrm>
        <a:off x="713545" y="3369987"/>
        <a:ext cx="10562762" cy="493300"/>
      </dsp:txXfrm>
    </dsp:sp>
    <dsp:sp modelId="{5FC8E284-43FF-4659-96E4-EEBC03BFE85E}">
      <dsp:nvSpPr>
        <dsp:cNvPr id="0" name=""/>
        <dsp:cNvSpPr/>
      </dsp:nvSpPr>
      <dsp:spPr>
        <a:xfrm>
          <a:off x="447691" y="3350784"/>
          <a:ext cx="531707" cy="53170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8663077"/>
              <a:satOff val="-39973"/>
              <a:lumOff val="147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F0EE5C5-A0A6-41A1-9101-AD90EE922741}">
      <dsp:nvSpPr>
        <dsp:cNvPr id="0" name=""/>
        <dsp:cNvSpPr/>
      </dsp:nvSpPr>
      <dsp:spPr>
        <a:xfrm>
          <a:off x="328338" y="4011877"/>
          <a:ext cx="10947969" cy="486367"/>
        </a:xfrm>
        <a:prstGeom prst="rect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763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Региональные мероприятия по выявлению способностей и высокой мотивации у детей и молодежи</a:t>
          </a:r>
          <a:endParaRPr lang="ru-RU" sz="1800" b="1" kern="1200" dirty="0"/>
        </a:p>
      </dsp:txBody>
      <dsp:txXfrm>
        <a:off x="328338" y="4011877"/>
        <a:ext cx="10947969" cy="486367"/>
      </dsp:txXfrm>
    </dsp:sp>
    <dsp:sp modelId="{9CC22122-AE96-4454-9694-7F807EED32AC}">
      <dsp:nvSpPr>
        <dsp:cNvPr id="0" name=""/>
        <dsp:cNvSpPr/>
      </dsp:nvSpPr>
      <dsp:spPr>
        <a:xfrm>
          <a:off x="62484" y="3989207"/>
          <a:ext cx="531707" cy="53170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2EAE4-6FF7-4A12-BBD9-CB029773685C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35767-13DF-4943-962F-D8667ED11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346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F8A0D-C187-4CFB-BB42-F742D39E5F9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346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896C-6299-45F3-8260-E0BD7DFA9C3C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D5345-50B3-401B-9538-CFB3C01B0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954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896C-6299-45F3-8260-E0BD7DFA9C3C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D5345-50B3-401B-9538-CFB3C01B0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159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896C-6299-45F3-8260-E0BD7DFA9C3C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D5345-50B3-401B-9538-CFB3C01B0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769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3D40-E568-4D05-A787-DD509BCE0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FA6-0A9D-453B-A780-A51E929B23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325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3D40-E568-4D05-A787-DD509BCE0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FA6-0A9D-453B-A780-A51E929B23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Объект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6025"/>
            <a:ext cx="12192001" cy="561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104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3D40-E568-4D05-A787-DD509BCE0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FA6-0A9D-453B-A780-A51E929B23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7662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3D40-E568-4D05-A787-DD509BCE0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FA6-0A9D-453B-A780-A51E929B23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495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3D40-E568-4D05-A787-DD509BCE0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FA6-0A9D-453B-A780-A51E929B23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3163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3D40-E568-4D05-A787-DD509BCE0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FA6-0A9D-453B-A780-A51E929B23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5445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3D40-E568-4D05-A787-DD509BCE0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FA6-0A9D-453B-A780-A51E929B23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5352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3D40-E568-4D05-A787-DD509BCE0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FA6-0A9D-453B-A780-A51E929B23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660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896C-6299-45F3-8260-E0BD7DFA9C3C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D5345-50B3-401B-9538-CFB3C01B0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2120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3D40-E568-4D05-A787-DD509BCE0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FA6-0A9D-453B-A780-A51E929B23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5268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3D40-E568-4D05-A787-DD509BCE0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FA6-0A9D-453B-A780-A51E929B23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4886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3D40-E568-4D05-A787-DD509BCE0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FA6-0A9D-453B-A780-A51E929B23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828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3D40-E568-4D05-A787-DD509BCE0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FA6-0A9D-453B-A780-A51E929B23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7711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3D40-E568-4D05-A787-DD509BCE0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FA6-0A9D-453B-A780-A51E929B23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Объект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96025"/>
            <a:ext cx="12192001" cy="561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1378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3D40-E568-4D05-A787-DD509BCE0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FA6-0A9D-453B-A780-A51E929B23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969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3D40-E568-4D05-A787-DD509BCE0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FA6-0A9D-453B-A780-A51E929B23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3568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3D40-E568-4D05-A787-DD509BCE0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FA6-0A9D-453B-A780-A51E929B23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2509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3D40-E568-4D05-A787-DD509BCE0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FA6-0A9D-453B-A780-A51E929B23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4491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3D40-E568-4D05-A787-DD509BCE0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FA6-0A9D-453B-A780-A51E929B23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953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896C-6299-45F3-8260-E0BD7DFA9C3C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D5345-50B3-401B-9538-CFB3C01B0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251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3D40-E568-4D05-A787-DD509BCE0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FA6-0A9D-453B-A780-A51E929B23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0299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3D40-E568-4D05-A787-DD509BCE0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FA6-0A9D-453B-A780-A51E929B23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7292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3D40-E568-4D05-A787-DD509BCE0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FA6-0A9D-453B-A780-A51E929B23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2421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B3D40-E568-4D05-A787-DD509BCE0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5FA6-0A9D-453B-A780-A51E929B23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343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896C-6299-45F3-8260-E0BD7DFA9C3C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D5345-50B3-401B-9538-CFB3C01B0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355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896C-6299-45F3-8260-E0BD7DFA9C3C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D5345-50B3-401B-9538-CFB3C01B0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33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896C-6299-45F3-8260-E0BD7DFA9C3C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D5345-50B3-401B-9538-CFB3C01B0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677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896C-6299-45F3-8260-E0BD7DFA9C3C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D5345-50B3-401B-9538-CFB3C01B0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30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896C-6299-45F3-8260-E0BD7DFA9C3C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D5345-50B3-401B-9538-CFB3C01B0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909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2896C-6299-45F3-8260-E0BD7DFA9C3C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D5345-50B3-401B-9538-CFB3C01B0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68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2896C-6299-45F3-8260-E0BD7DFA9C3C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D5345-50B3-401B-9538-CFB3C01B0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5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B3D40-E568-4D05-A787-DD509BCE0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65FA6-0A9D-453B-A780-A51E929B23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565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B3D40-E568-4D05-A787-DD509BCE0B6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21.09.2021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65FA6-0A9D-453B-A780-A51E929B23B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113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5" Type="http://schemas.openxmlformats.org/officeDocument/2006/relationships/hyperlink" Target="mailto:karmanov.maxim@gmail.com" TargetMode="External"/><Relationship Id="rId4" Type="http://schemas.openxmlformats.org/officeDocument/2006/relationships/hyperlink" Target="mailto:chistiakovasv74@yandex.r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Курчатов Центр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58739"/>
          </a:xfrm>
        </p:spPr>
        <p:txBody>
          <a:bodyPr/>
          <a:lstStyle/>
          <a:p>
            <a:r>
              <a:rPr lang="ru-RU" dirty="0" smtClean="0"/>
              <a:t>Региональный центр по работе с одаренными и высокомотивированными детьми</a:t>
            </a:r>
            <a:endParaRPr lang="ru-RU" dirty="0"/>
          </a:p>
        </p:txBody>
      </p:sp>
      <p:pic>
        <p:nvPicPr>
          <p:cNvPr id="4" name="Объект 7"/>
          <p:cNvPicPr>
            <a:picLocks noGrp="1"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42"/>
            <a:ext cx="12192000" cy="6860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728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Calibri"/>
              </a:rPr>
              <a:t>Выездные смены</a:t>
            </a:r>
            <a:endParaRPr lang="ru-RU" b="1" dirty="0">
              <a:solidFill>
                <a:srgbClr val="7030A0"/>
              </a:solidFill>
              <a:latin typeface="Calibri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22-31 октября – биология</a:t>
            </a:r>
          </a:p>
          <a:p>
            <a:r>
              <a:rPr lang="ru-RU" dirty="0" smtClean="0"/>
              <a:t>29 </a:t>
            </a:r>
            <a:r>
              <a:rPr lang="ru-RU" dirty="0" err="1" smtClean="0"/>
              <a:t>окт</a:t>
            </a:r>
            <a:r>
              <a:rPr lang="ru-RU" dirty="0" smtClean="0"/>
              <a:t> – 7 ноя – физика + проектная смена</a:t>
            </a:r>
          </a:p>
          <a:p>
            <a:r>
              <a:rPr lang="ru-RU" dirty="0" smtClean="0"/>
              <a:t>12-21 ноября – юные исследователи + химия, математика, программирование</a:t>
            </a:r>
          </a:p>
          <a:p>
            <a:r>
              <a:rPr lang="ru-RU" dirty="0" smtClean="0"/>
              <a:t>19-28 ноября – медицина</a:t>
            </a:r>
          </a:p>
          <a:p>
            <a:r>
              <a:rPr lang="ru-RU" dirty="0" smtClean="0"/>
              <a:t>26 ноя – 5 дек – проектная + программирование + математика</a:t>
            </a:r>
          </a:p>
          <a:p>
            <a:r>
              <a:rPr lang="ru-RU" dirty="0" smtClean="0"/>
              <a:t>02-11 декабря – биология + математика + программирование</a:t>
            </a:r>
          </a:p>
          <a:p>
            <a:r>
              <a:rPr lang="ru-RU" dirty="0" smtClean="0"/>
              <a:t>Декабрь – подготовка к региональному этапу</a:t>
            </a:r>
          </a:p>
        </p:txBody>
      </p:sp>
    </p:spTree>
    <p:extLst>
      <p:ext uri="{BB962C8B-B14F-4D97-AF65-F5344CB8AC3E}">
        <p14:creationId xmlns:p14="http://schemas.microsoft.com/office/powerpoint/2010/main" val="3440805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71475" y="0"/>
            <a:ext cx="109823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b="1" dirty="0" smtClean="0">
                <a:solidFill>
                  <a:srgbClr val="5B9BD5">
                    <a:lumMod val="50000"/>
                  </a:srgbClr>
                </a:solidFill>
                <a:latin typeface="Arial Narrow" panose="020B0506020202030204" pitchFamily="34" charset="0"/>
              </a:rPr>
              <a:t>Благодарю </a:t>
            </a:r>
            <a:r>
              <a:rPr lang="ru-RU" sz="4800" b="1" dirty="0">
                <a:solidFill>
                  <a:srgbClr val="5B9BD5">
                    <a:lumMod val="50000"/>
                  </a:srgbClr>
                </a:solidFill>
                <a:latin typeface="Arial Narrow" panose="020B0506020202030204" pitchFamily="34" charset="0"/>
              </a:rPr>
              <a:t>за внимание</a:t>
            </a:r>
            <a:r>
              <a:rPr lang="ru-RU" sz="4800" b="1" dirty="0" smtClean="0">
                <a:solidFill>
                  <a:srgbClr val="5B9BD5">
                    <a:lumMod val="50000"/>
                  </a:srgbClr>
                </a:solidFill>
                <a:latin typeface="Arial Narrow" panose="020B0506020202030204" pitchFamily="34" charset="0"/>
              </a:rPr>
              <a:t>!</a:t>
            </a:r>
            <a:endParaRPr lang="ru-RU" sz="4800" b="1" dirty="0">
              <a:solidFill>
                <a:srgbClr val="5B9BD5">
                  <a:lumMod val="50000"/>
                </a:srgbClr>
              </a:solidFill>
              <a:latin typeface="Arial Narrow" panose="020B050602020203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71475" y="1133475"/>
            <a:ext cx="11306175" cy="0"/>
          </a:xfrm>
          <a:prstGeom prst="line">
            <a:avLst/>
          </a:prstGeom>
          <a:ln w="28575">
            <a:solidFill>
              <a:srgbClr val="0955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745" y="1515632"/>
            <a:ext cx="1776905" cy="17769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0745" y="3859519"/>
            <a:ext cx="1827471" cy="18274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3122" y="1271013"/>
            <a:ext cx="781969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44546A">
                    <a:lumMod val="75000"/>
                  </a:srgbClr>
                </a:solidFill>
                <a:latin typeface="Arial Narrow" panose="020B0506020202030204" pitchFamily="34" charset="0"/>
              </a:rPr>
              <a:t>Чистякова Светлана Владимировна,</a:t>
            </a:r>
          </a:p>
          <a:p>
            <a:r>
              <a:rPr lang="ru-RU" sz="3200" dirty="0">
                <a:solidFill>
                  <a:srgbClr val="44546A">
                    <a:lumMod val="75000"/>
                  </a:srgbClr>
                </a:solidFill>
                <a:latin typeface="Arial Narrow" panose="020B0506020202030204" pitchFamily="34" charset="0"/>
              </a:rPr>
              <a:t>Руководитель Регионального центра выявления и поддержки одаренных детей, </a:t>
            </a:r>
            <a:r>
              <a:rPr lang="ru-RU" sz="3200" dirty="0" err="1">
                <a:solidFill>
                  <a:srgbClr val="44546A">
                    <a:lumMod val="75000"/>
                  </a:srgbClr>
                </a:solidFill>
                <a:latin typeface="Arial Narrow" panose="020B0506020202030204" pitchFamily="34" charset="0"/>
              </a:rPr>
              <a:t>к.п.н</a:t>
            </a:r>
            <a:r>
              <a:rPr lang="ru-RU" sz="3200" dirty="0">
                <a:solidFill>
                  <a:srgbClr val="44546A">
                    <a:lumMod val="75000"/>
                  </a:srgbClr>
                </a:solidFill>
                <a:latin typeface="Arial Narrow" panose="020B0506020202030204" pitchFamily="34" charset="0"/>
              </a:rPr>
              <a:t>., доцент</a:t>
            </a:r>
          </a:p>
          <a:p>
            <a:r>
              <a:rPr lang="en-US" sz="3200" dirty="0">
                <a:solidFill>
                  <a:srgbClr val="44546A">
                    <a:lumMod val="75000"/>
                  </a:srgbClr>
                </a:solidFill>
                <a:latin typeface="Arial Narrow" panose="020B0506020202030204" pitchFamily="34" charset="0"/>
                <a:hlinkClick r:id="rId4"/>
              </a:rPr>
              <a:t>chistiakovasv74@yandex.ru</a:t>
            </a:r>
            <a:endParaRPr lang="en-US" sz="3200" dirty="0">
              <a:solidFill>
                <a:srgbClr val="44546A">
                  <a:lumMod val="75000"/>
                </a:srgbClr>
              </a:solidFill>
              <a:latin typeface="Arial Narrow" panose="020B0506020202030204" pitchFamily="34" charset="0"/>
            </a:endParaRPr>
          </a:p>
          <a:p>
            <a:r>
              <a:rPr lang="en-US" sz="3200" dirty="0">
                <a:solidFill>
                  <a:srgbClr val="44546A">
                    <a:lumMod val="75000"/>
                  </a:srgbClr>
                </a:solidFill>
                <a:latin typeface="Arial Narrow" panose="020B0506020202030204" pitchFamily="34" charset="0"/>
              </a:rPr>
              <a:t>+</a:t>
            </a:r>
            <a:r>
              <a:rPr lang="en-US" sz="3200" dirty="0">
                <a:solidFill>
                  <a:srgbClr val="44546A">
                    <a:lumMod val="75000"/>
                  </a:srgbClr>
                </a:solidFill>
                <a:latin typeface="Arial Narrow" panose="020B0506020202030204" pitchFamily="34" charset="0"/>
              </a:rPr>
              <a:t>7-905-833-55-12</a:t>
            </a:r>
            <a:endParaRPr lang="ru-RU" sz="3200" dirty="0">
              <a:solidFill>
                <a:srgbClr val="44546A">
                  <a:lumMod val="75000"/>
                </a:srgbClr>
              </a:solidFill>
              <a:latin typeface="Arial Narrow" panose="020B0506020202030204" pitchFamily="34" charset="0"/>
            </a:endParaRPr>
          </a:p>
          <a:p>
            <a:r>
              <a:rPr lang="ru-RU" sz="3200" b="1" dirty="0">
                <a:solidFill>
                  <a:srgbClr val="44546A">
                    <a:lumMod val="75000"/>
                  </a:srgbClr>
                </a:solidFill>
                <a:latin typeface="Arial Narrow" panose="020B0506020202030204" pitchFamily="34" charset="0"/>
              </a:rPr>
              <a:t>Карманов Максим Леонидович,</a:t>
            </a:r>
          </a:p>
          <a:p>
            <a:r>
              <a:rPr lang="ru-RU" sz="3200" dirty="0">
                <a:solidFill>
                  <a:srgbClr val="44546A">
                    <a:lumMod val="75000"/>
                  </a:srgbClr>
                </a:solidFill>
                <a:latin typeface="Arial Narrow" panose="020B0506020202030204" pitchFamily="34" charset="0"/>
              </a:rPr>
              <a:t>Руководитель направления «Наука»</a:t>
            </a:r>
          </a:p>
          <a:p>
            <a:r>
              <a:rPr lang="en-US" sz="3200" dirty="0">
                <a:solidFill>
                  <a:srgbClr val="44546A">
                    <a:lumMod val="75000"/>
                  </a:srgbClr>
                </a:solidFill>
                <a:latin typeface="Arial Narrow" panose="020B0506020202030204" pitchFamily="34" charset="0"/>
                <a:hlinkClick r:id="rId5"/>
              </a:rPr>
              <a:t>karmanov.maxim@gmail.com</a:t>
            </a:r>
            <a:r>
              <a:rPr lang="ru-RU" sz="3200" dirty="0">
                <a:solidFill>
                  <a:srgbClr val="44546A">
                    <a:lumMod val="75000"/>
                  </a:srgbClr>
                </a:solidFill>
                <a:latin typeface="Arial Narrow" panose="020B0506020202030204" pitchFamily="34" charset="0"/>
              </a:rPr>
              <a:t> </a:t>
            </a:r>
            <a:endParaRPr lang="ru-RU" sz="3200" dirty="0">
              <a:solidFill>
                <a:srgbClr val="44546A">
                  <a:lumMod val="75000"/>
                </a:srgbClr>
              </a:solidFill>
              <a:latin typeface="Arial Narrow" panose="020B05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3228" y="5440423"/>
            <a:ext cx="84976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4472C4">
                    <a:lumMod val="50000"/>
                  </a:srgbClr>
                </a:solidFill>
                <a:latin typeface="Arial Narrow" panose="020B0506020202030204" pitchFamily="34" charset="0"/>
              </a:rPr>
              <a:t>Сайт Центра: </a:t>
            </a:r>
            <a:r>
              <a:rPr lang="en-US" sz="4000" dirty="0">
                <a:solidFill>
                  <a:srgbClr val="44546A">
                    <a:lumMod val="75000"/>
                  </a:srgbClr>
                </a:solidFill>
                <a:latin typeface="Arial Narrow" panose="020B0506020202030204" pitchFamily="34" charset="0"/>
              </a:rPr>
              <a:t>http://kurchatovcenter.ru/</a:t>
            </a:r>
          </a:p>
        </p:txBody>
      </p:sp>
    </p:spTree>
    <p:extLst>
      <p:ext uri="{BB962C8B-B14F-4D97-AF65-F5344CB8AC3E}">
        <p14:creationId xmlns:p14="http://schemas.microsoft.com/office/powerpoint/2010/main" val="410433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38200" y="0"/>
            <a:ext cx="10515600" cy="11089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>
                <a:solidFill>
                  <a:srgbClr val="7030A0"/>
                </a:solidFill>
                <a:latin typeface="Calibri"/>
              </a:rPr>
              <a:t>Попечительский совет 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61748" y="958377"/>
            <a:ext cx="11306175" cy="0"/>
          </a:xfrm>
          <a:prstGeom prst="line">
            <a:avLst/>
          </a:prstGeom>
          <a:ln w="28575">
            <a:solidFill>
              <a:srgbClr val="0955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856" y="1108953"/>
            <a:ext cx="1345332" cy="161439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898844" y="1362154"/>
            <a:ext cx="8769079" cy="110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ru-RU" sz="2200" b="1" dirty="0">
                <a:solidFill>
                  <a:prstClr val="black"/>
                </a:solidFill>
              </a:rPr>
              <a:t>Председатель</a:t>
            </a:r>
            <a:r>
              <a:rPr lang="ru-RU" sz="2200" dirty="0">
                <a:solidFill>
                  <a:prstClr val="black"/>
                </a:solidFill>
              </a:rPr>
              <a:t> Попечительского совета - </a:t>
            </a:r>
            <a:r>
              <a:rPr lang="ru-RU" sz="2200" b="1" dirty="0" err="1">
                <a:solidFill>
                  <a:prstClr val="black"/>
                </a:solidFill>
              </a:rPr>
              <a:t>Текслер</a:t>
            </a:r>
            <a:r>
              <a:rPr lang="ru-RU" sz="2200" b="1" dirty="0">
                <a:solidFill>
                  <a:prstClr val="black"/>
                </a:solidFill>
              </a:rPr>
              <a:t> Алексей Леонидович, </a:t>
            </a:r>
            <a:r>
              <a:rPr lang="ru-RU" sz="2200" dirty="0">
                <a:solidFill>
                  <a:prstClr val="black"/>
                </a:solidFill>
              </a:rPr>
              <a:t>Губернатор Челябинской области, Председатель правительства Челябинской области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1821" y="2976552"/>
            <a:ext cx="11219463" cy="280076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200" dirty="0">
                <a:solidFill>
                  <a:prstClr val="black"/>
                </a:solidFill>
              </a:rPr>
              <a:t>Генеральные директора крупных промышленных компаний и предприятий региона: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prstClr val="black"/>
                </a:solidFill>
              </a:rPr>
              <a:t>Группа «Русская медная компания»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prstClr val="black"/>
                </a:solidFill>
              </a:rPr>
              <a:t>АО «Государственный ракетный центр имени академика В.П. Макеева»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prstClr val="black"/>
                </a:solidFill>
              </a:rPr>
              <a:t>ФГУП «Российский Федеральный Ядерный Центр», г. </a:t>
            </a:r>
            <a:r>
              <a:rPr lang="ru-RU" sz="2200" dirty="0" err="1">
                <a:solidFill>
                  <a:prstClr val="black"/>
                </a:solidFill>
              </a:rPr>
              <a:t>Снежинск</a:t>
            </a:r>
            <a:endParaRPr lang="ru-RU" sz="2200" dirty="0">
              <a:solidFill>
                <a:prstClr val="black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prstClr val="black"/>
                </a:solidFill>
              </a:rPr>
              <a:t>ПАО «Челябинский цинковый завод»,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prstClr val="black"/>
                </a:solidFill>
              </a:rPr>
              <a:t>ПАО «Челябинский трубопрокатный завод»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prstClr val="black"/>
                </a:solidFill>
              </a:rPr>
              <a:t>ООО «Группа Магнезит»  и другие</a:t>
            </a:r>
          </a:p>
          <a:p>
            <a:pPr algn="just"/>
            <a:r>
              <a:rPr lang="ru-RU" sz="2200" dirty="0">
                <a:solidFill>
                  <a:prstClr val="black"/>
                </a:solidFill>
              </a:rPr>
              <a:t>Ректоры ведущих вузов,  деятели науки, культуры и спорта</a:t>
            </a:r>
          </a:p>
        </p:txBody>
      </p:sp>
    </p:spTree>
    <p:extLst>
      <p:ext uri="{BB962C8B-B14F-4D97-AF65-F5344CB8AC3E}">
        <p14:creationId xmlns:p14="http://schemas.microsoft.com/office/powerpoint/2010/main" val="82003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88724" y="-81707"/>
            <a:ext cx="10515600" cy="11344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solidFill>
                  <a:srgbClr val="7030A0"/>
                </a:solidFill>
                <a:latin typeface="+mn-lt"/>
              </a:rPr>
              <a:t>ПРОГРАММЫ И ПРОЕКТЫ ЦЕНТРА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41784" y="833930"/>
            <a:ext cx="11306175" cy="0"/>
          </a:xfrm>
          <a:prstGeom prst="line">
            <a:avLst/>
          </a:prstGeom>
          <a:ln w="28575">
            <a:solidFill>
              <a:srgbClr val="0955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одержимое 2"/>
          <p:cNvSpPr txBox="1">
            <a:spLocks/>
          </p:cNvSpPr>
          <p:nvPr/>
        </p:nvSpPr>
        <p:spPr>
          <a:xfrm>
            <a:off x="341784" y="1052737"/>
            <a:ext cx="11640008" cy="5174642"/>
          </a:xfrm>
          <a:prstGeom prst="rect">
            <a:avLst/>
          </a:prstGeom>
          <a:solidFill>
            <a:schemeClr val="bg1"/>
          </a:solidFill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ru-RU" sz="2400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ru-RU" sz="2400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ru-RU" sz="2400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ru-RU" sz="2400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ru-RU" sz="2400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ru-RU" sz="2400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ru-RU" sz="2400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ru-RU" sz="2400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2400" dirty="0"/>
          </a:p>
          <a:p>
            <a:pPr marL="0" indent="0" algn="just">
              <a:buNone/>
            </a:pPr>
            <a:endParaRPr lang="ru-RU" sz="1900" dirty="0"/>
          </a:p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b="1" dirty="0" smtClean="0"/>
          </a:p>
          <a:p>
            <a:pPr marL="0" indent="0" algn="just">
              <a:buNone/>
            </a:pPr>
            <a:endParaRPr lang="ru-RU" sz="2200" b="1" dirty="0" smtClean="0"/>
          </a:p>
          <a:p>
            <a:pPr marL="0" indent="0" algn="just">
              <a:buNone/>
            </a:pPr>
            <a:r>
              <a:rPr lang="ru-RU" sz="2200" b="1" dirty="0" smtClean="0"/>
              <a:t>Программы для учащихся 5-11 классов, проживающих и обучающихся в Челябинской области</a:t>
            </a:r>
          </a:p>
          <a:p>
            <a:pPr marL="0" indent="0" algn="just">
              <a:buNone/>
            </a:pPr>
            <a:r>
              <a:rPr lang="ru-RU" sz="2200" b="1" dirty="0" smtClean="0">
                <a:solidFill>
                  <a:srgbClr val="FF0000"/>
                </a:solidFill>
              </a:rPr>
              <a:t>Участие в программах бесплатно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13" name="Схема 12"/>
          <p:cNvGraphicFramePr/>
          <p:nvPr>
            <p:extLst/>
          </p:nvPr>
        </p:nvGraphicFramePr>
        <p:xfrm>
          <a:off x="488724" y="833930"/>
          <a:ext cx="11338793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153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  <a:latin typeface="Calibri"/>
              </a:rPr>
              <a:t>Программы по физике</a:t>
            </a:r>
            <a:endParaRPr lang="ru-RU" b="1" dirty="0">
              <a:solidFill>
                <a:srgbClr val="7030A0"/>
              </a:solidFill>
              <a:latin typeface="Calibri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7 класс – введение в олимпиады и исследования (очно на площадках + </a:t>
            </a:r>
            <a:r>
              <a:rPr lang="ru-RU" dirty="0" err="1" smtClean="0"/>
              <a:t>дистант</a:t>
            </a:r>
            <a:r>
              <a:rPr lang="ru-RU" dirty="0" smtClean="0"/>
              <a:t>)</a:t>
            </a:r>
          </a:p>
          <a:p>
            <a:r>
              <a:rPr lang="ru-RU" dirty="0" smtClean="0"/>
              <a:t>8, 9 классы – «Первые шаги к олимпу» (подготовка к муниципальному этапу) – </a:t>
            </a:r>
            <a:r>
              <a:rPr lang="ru-RU" dirty="0" err="1" smtClean="0"/>
              <a:t>дистант</a:t>
            </a:r>
            <a:endParaRPr lang="ru-RU" dirty="0" smtClean="0"/>
          </a:p>
          <a:p>
            <a:r>
              <a:rPr lang="ru-RU" dirty="0" smtClean="0"/>
              <a:t>8, 9 классы – олимпиадная подготовка (очно на площадках + </a:t>
            </a:r>
            <a:r>
              <a:rPr lang="ru-RU" dirty="0" err="1" smtClean="0"/>
              <a:t>дистант</a:t>
            </a:r>
            <a:r>
              <a:rPr lang="ru-RU" dirty="0" smtClean="0"/>
              <a:t>)</a:t>
            </a:r>
          </a:p>
          <a:p>
            <a:r>
              <a:rPr lang="ru-RU" dirty="0" smtClean="0"/>
              <a:t>10, 11 классы – олимпиадная подготовка (</a:t>
            </a:r>
            <a:r>
              <a:rPr lang="ru-RU" dirty="0" err="1" smtClean="0"/>
              <a:t>дистант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Прямоугольник с двумя усеченными противолежащими углами 4"/>
          <p:cNvSpPr/>
          <p:nvPr/>
        </p:nvSpPr>
        <p:spPr>
          <a:xfrm>
            <a:off x="838200" y="1877568"/>
            <a:ext cx="10012680" cy="1670304"/>
          </a:xfrm>
          <a:prstGeom prst="snip2Diag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383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  <a:latin typeface="Calibri"/>
              </a:rPr>
              <a:t>Программы по </a:t>
            </a:r>
            <a:r>
              <a:rPr lang="ru-RU" b="1" dirty="0" smtClean="0">
                <a:solidFill>
                  <a:srgbClr val="7030A0"/>
                </a:solidFill>
                <a:latin typeface="Calibri"/>
              </a:rPr>
              <a:t>биологии</a:t>
            </a:r>
            <a:endParaRPr lang="ru-RU" b="1" dirty="0">
              <a:solidFill>
                <a:srgbClr val="7030A0"/>
              </a:solidFill>
              <a:latin typeface="Calibri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5,6 классы «Первые шаги к олимпу» (подготовка к муниципальному этапу) – (очно на площадках + </a:t>
            </a:r>
            <a:r>
              <a:rPr lang="ru-RU" dirty="0" err="1" smtClean="0"/>
              <a:t>дистант</a:t>
            </a:r>
            <a:r>
              <a:rPr lang="ru-RU" dirty="0" smtClean="0"/>
              <a:t>)</a:t>
            </a:r>
          </a:p>
          <a:p>
            <a:r>
              <a:rPr lang="ru-RU" dirty="0"/>
              <a:t>6</a:t>
            </a:r>
            <a:r>
              <a:rPr lang="ru-RU" dirty="0" smtClean="0"/>
              <a:t>-7 классы – «</a:t>
            </a:r>
            <a:r>
              <a:rPr lang="ru-RU" dirty="0" err="1" smtClean="0"/>
              <a:t>Биостарт</a:t>
            </a:r>
            <a:r>
              <a:rPr lang="ru-RU" dirty="0" smtClean="0"/>
              <a:t>» - углубленный материал + подготовка к олимпиадам (очно + </a:t>
            </a:r>
            <a:r>
              <a:rPr lang="ru-RU" dirty="0" err="1" smtClean="0"/>
              <a:t>дистант</a:t>
            </a:r>
            <a:r>
              <a:rPr lang="ru-RU" dirty="0" smtClean="0"/>
              <a:t>)</a:t>
            </a:r>
          </a:p>
          <a:p>
            <a:r>
              <a:rPr lang="ru-RU" dirty="0" smtClean="0"/>
              <a:t>8-9 классы – «Перезагрузка»</a:t>
            </a:r>
            <a:r>
              <a:rPr lang="ru-RU" dirty="0" smtClean="0"/>
              <a:t> - углубленный материал + подготовка к олимпиадам (очно + </a:t>
            </a:r>
            <a:r>
              <a:rPr lang="ru-RU" dirty="0" err="1" smtClean="0"/>
              <a:t>дистант</a:t>
            </a:r>
            <a:r>
              <a:rPr lang="ru-RU" dirty="0" smtClean="0"/>
              <a:t>)</a:t>
            </a:r>
          </a:p>
          <a:p>
            <a:r>
              <a:rPr lang="ru-RU" dirty="0" smtClean="0"/>
              <a:t>10-11 классы – «</a:t>
            </a:r>
            <a:r>
              <a:rPr lang="en-US" dirty="0" smtClean="0"/>
              <a:t>CNOPS</a:t>
            </a:r>
            <a:r>
              <a:rPr lang="ru-RU" dirty="0" smtClean="0"/>
              <a:t>»</a:t>
            </a:r>
            <a:r>
              <a:rPr lang="ru-RU" dirty="0" smtClean="0"/>
              <a:t> - углубленный материал + подготовка к олимпиадам (очно + </a:t>
            </a:r>
            <a:r>
              <a:rPr lang="ru-RU" dirty="0" err="1" smtClean="0"/>
              <a:t>дистант</a:t>
            </a:r>
            <a:r>
              <a:rPr lang="ru-RU" dirty="0" smtClean="0"/>
              <a:t>)</a:t>
            </a:r>
            <a:endParaRPr lang="ru-RU" dirty="0" smtClean="0"/>
          </a:p>
        </p:txBody>
      </p:sp>
      <p:sp>
        <p:nvSpPr>
          <p:cNvPr id="5" name="Прямоугольник с двумя усеченными противолежащими углами 4"/>
          <p:cNvSpPr/>
          <p:nvPr/>
        </p:nvSpPr>
        <p:spPr>
          <a:xfrm>
            <a:off x="838200" y="1812798"/>
            <a:ext cx="9963912" cy="906018"/>
          </a:xfrm>
          <a:prstGeom prst="snip2Diag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330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  <a:latin typeface="Calibri"/>
              </a:rPr>
              <a:t>Программы по </a:t>
            </a:r>
            <a:r>
              <a:rPr lang="ru-RU" b="1" dirty="0" smtClean="0">
                <a:solidFill>
                  <a:srgbClr val="7030A0"/>
                </a:solidFill>
                <a:latin typeface="Calibri"/>
              </a:rPr>
              <a:t>математике</a:t>
            </a:r>
            <a:endParaRPr lang="ru-RU" b="1" dirty="0">
              <a:solidFill>
                <a:srgbClr val="7030A0"/>
              </a:solidFill>
              <a:latin typeface="Calibri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5-6 классы «Первые шаги к олимпу» (подготовка к муниципальному этапу) – (очно на площадках + </a:t>
            </a:r>
            <a:r>
              <a:rPr lang="ru-RU" dirty="0" err="1" smtClean="0"/>
              <a:t>дистант</a:t>
            </a:r>
            <a:r>
              <a:rPr lang="ru-RU" dirty="0" smtClean="0"/>
              <a:t>)</a:t>
            </a:r>
          </a:p>
          <a:p>
            <a:r>
              <a:rPr lang="ru-RU" dirty="0" smtClean="0"/>
              <a:t>5-6 классы – «Занимательная математика» (</a:t>
            </a:r>
            <a:r>
              <a:rPr lang="ru-RU" dirty="0" err="1" smtClean="0"/>
              <a:t>дистант</a:t>
            </a:r>
            <a:r>
              <a:rPr lang="ru-RU" dirty="0" smtClean="0"/>
              <a:t>)</a:t>
            </a:r>
          </a:p>
        </p:txBody>
      </p:sp>
      <p:sp>
        <p:nvSpPr>
          <p:cNvPr id="5" name="Прямоугольник с двумя усеченными противолежащими углами 4"/>
          <p:cNvSpPr/>
          <p:nvPr/>
        </p:nvSpPr>
        <p:spPr>
          <a:xfrm>
            <a:off x="838200" y="1825625"/>
            <a:ext cx="9963912" cy="906018"/>
          </a:xfrm>
          <a:prstGeom prst="snip2Diag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637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7030A0"/>
                </a:solidFill>
                <a:latin typeface="Calibri"/>
              </a:rPr>
              <a:t>Программы по </a:t>
            </a:r>
            <a:r>
              <a:rPr lang="ru-RU" b="1" dirty="0" smtClean="0">
                <a:solidFill>
                  <a:srgbClr val="7030A0"/>
                </a:solidFill>
                <a:latin typeface="Calibri"/>
              </a:rPr>
              <a:t>астрономии</a:t>
            </a:r>
            <a:endParaRPr lang="ru-RU" b="1" dirty="0">
              <a:solidFill>
                <a:srgbClr val="7030A0"/>
              </a:solidFill>
              <a:latin typeface="Calibri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6-9 классы «Первые шаги к олимпу» (подготовка к муниципальному этапу) – (очно на площадках + </a:t>
            </a:r>
            <a:r>
              <a:rPr lang="ru-RU" dirty="0" err="1" smtClean="0"/>
              <a:t>дистант</a:t>
            </a:r>
            <a:r>
              <a:rPr lang="ru-RU" dirty="0" smtClean="0"/>
              <a:t>)</a:t>
            </a:r>
          </a:p>
          <a:p>
            <a:r>
              <a:rPr lang="ru-RU" dirty="0" smtClean="0"/>
              <a:t>8-10 классы – «Наблюдательная астрономия» (комбинированный)</a:t>
            </a:r>
          </a:p>
        </p:txBody>
      </p:sp>
      <p:sp>
        <p:nvSpPr>
          <p:cNvPr id="5" name="Прямоугольник с двумя усеченными противолежащими углами 4"/>
          <p:cNvSpPr/>
          <p:nvPr/>
        </p:nvSpPr>
        <p:spPr>
          <a:xfrm>
            <a:off x="838200" y="1825625"/>
            <a:ext cx="9963912" cy="906018"/>
          </a:xfrm>
          <a:prstGeom prst="snip2Diag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49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Calibri"/>
              </a:rPr>
              <a:t>Инженерные программы</a:t>
            </a:r>
            <a:endParaRPr lang="ru-RU" b="1" dirty="0">
              <a:solidFill>
                <a:srgbClr val="7030A0"/>
              </a:solidFill>
              <a:latin typeface="Calibri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7-10 классы «Введение в программирование на </a:t>
            </a:r>
            <a:r>
              <a:rPr lang="en-US" dirty="0" smtClean="0"/>
              <a:t>Python</a:t>
            </a:r>
            <a:r>
              <a:rPr lang="ru-RU" dirty="0" smtClean="0"/>
              <a:t>»  (</a:t>
            </a:r>
            <a:r>
              <a:rPr lang="ru-RU" dirty="0" err="1" smtClean="0"/>
              <a:t>дистант</a:t>
            </a:r>
            <a:r>
              <a:rPr lang="ru-RU" dirty="0" smtClean="0"/>
              <a:t>)</a:t>
            </a:r>
          </a:p>
          <a:p>
            <a:r>
              <a:rPr lang="ru-RU" dirty="0" smtClean="0"/>
              <a:t>8-10 классы – «Программирование на </a:t>
            </a:r>
            <a:r>
              <a:rPr lang="en-US" dirty="0" smtClean="0"/>
              <a:t>Python</a:t>
            </a:r>
            <a:r>
              <a:rPr lang="ru-RU" dirty="0" smtClean="0"/>
              <a:t>» (очно)</a:t>
            </a:r>
          </a:p>
          <a:p>
            <a:r>
              <a:rPr lang="ru-RU" dirty="0" smtClean="0"/>
              <a:t>8-10 классы – «Водная робототехника» (очно)</a:t>
            </a:r>
          </a:p>
          <a:p>
            <a:r>
              <a:rPr lang="ru-RU" dirty="0" smtClean="0"/>
              <a:t>9-11 классы – «Компьютерное зрение и дополненная реальность» (очно или </a:t>
            </a:r>
            <a:r>
              <a:rPr lang="ru-RU" dirty="0" err="1" smtClean="0"/>
              <a:t>дистант</a:t>
            </a:r>
            <a:r>
              <a:rPr lang="ru-RU" dirty="0" smtClean="0"/>
              <a:t>)</a:t>
            </a:r>
          </a:p>
          <a:p>
            <a:r>
              <a:rPr lang="ru-RU" dirty="0" smtClean="0"/>
              <a:t>8-10 классы – «</a:t>
            </a:r>
            <a:r>
              <a:rPr lang="en-US" dirty="0" smtClean="0"/>
              <a:t>Web-</a:t>
            </a:r>
            <a:r>
              <a:rPr lang="ru-RU" dirty="0" smtClean="0"/>
              <a:t>программирование» (</a:t>
            </a:r>
            <a:r>
              <a:rPr lang="ru-RU" dirty="0" err="1" smtClean="0"/>
              <a:t>дистант</a:t>
            </a:r>
            <a:r>
              <a:rPr lang="ru-RU" dirty="0" smtClean="0"/>
              <a:t>)</a:t>
            </a:r>
          </a:p>
          <a:p>
            <a:r>
              <a:rPr lang="ru-RU" dirty="0" smtClean="0"/>
              <a:t>9-10 классы – «Работа на станках с ЧПУ» (очно)</a:t>
            </a:r>
          </a:p>
        </p:txBody>
      </p:sp>
      <p:sp>
        <p:nvSpPr>
          <p:cNvPr id="5" name="Прямоугольник с двумя усеченными противолежащими углами 4"/>
          <p:cNvSpPr/>
          <p:nvPr/>
        </p:nvSpPr>
        <p:spPr>
          <a:xfrm>
            <a:off x="740664" y="1738631"/>
            <a:ext cx="9963912" cy="906018"/>
          </a:xfrm>
          <a:prstGeom prst="snip2DiagRect">
            <a:avLst/>
          </a:prstGeom>
          <a:solidFill>
            <a:schemeClr val="accent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980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latin typeface="Calibri"/>
              </a:rPr>
              <a:t>Выездные смены</a:t>
            </a:r>
            <a:endParaRPr lang="ru-RU" b="1" dirty="0">
              <a:solidFill>
                <a:srgbClr val="7030A0"/>
              </a:solidFill>
              <a:latin typeface="Calibri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22-31 октября – биология</a:t>
            </a:r>
          </a:p>
          <a:p>
            <a:r>
              <a:rPr lang="ru-RU" dirty="0" smtClean="0"/>
              <a:t>29 </a:t>
            </a:r>
            <a:r>
              <a:rPr lang="ru-RU" dirty="0" err="1" smtClean="0"/>
              <a:t>окт</a:t>
            </a:r>
            <a:r>
              <a:rPr lang="ru-RU" dirty="0" smtClean="0"/>
              <a:t> – 7 ноя – физика + проектная смена</a:t>
            </a:r>
          </a:p>
          <a:p>
            <a:r>
              <a:rPr lang="ru-RU" dirty="0" smtClean="0"/>
              <a:t>12-21 ноября – юные исследователи + химия, математика, программирование</a:t>
            </a:r>
          </a:p>
          <a:p>
            <a:r>
              <a:rPr lang="ru-RU" dirty="0" smtClean="0"/>
              <a:t>19-28 ноября – медицина</a:t>
            </a:r>
          </a:p>
          <a:p>
            <a:r>
              <a:rPr lang="ru-RU" dirty="0" smtClean="0"/>
              <a:t>26 ноя – 5 дек – проектная + программирование + математика</a:t>
            </a:r>
          </a:p>
          <a:p>
            <a:r>
              <a:rPr lang="ru-RU" dirty="0" smtClean="0"/>
              <a:t>02-11 декабря – биология + математика + программирование</a:t>
            </a:r>
          </a:p>
          <a:p>
            <a:r>
              <a:rPr lang="ru-RU" dirty="0" smtClean="0"/>
              <a:t>Декабрь – подготовка к региональному этапу</a:t>
            </a:r>
          </a:p>
        </p:txBody>
      </p:sp>
    </p:spTree>
    <p:extLst>
      <p:ext uri="{BB962C8B-B14F-4D97-AF65-F5344CB8AC3E}">
        <p14:creationId xmlns:p14="http://schemas.microsoft.com/office/powerpoint/2010/main" val="6027013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598</Words>
  <Application>Microsoft Office PowerPoint</Application>
  <PresentationFormat>Широкоэкранный</PresentationFormat>
  <Paragraphs>86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Arial Narrow</vt:lpstr>
      <vt:lpstr>Calibri</vt:lpstr>
      <vt:lpstr>Calibri Light</vt:lpstr>
      <vt:lpstr>Wingdings</vt:lpstr>
      <vt:lpstr>Тема Office</vt:lpstr>
      <vt:lpstr>1_Тема Office</vt:lpstr>
      <vt:lpstr>2_Тема Office</vt:lpstr>
      <vt:lpstr>Курчатов Центр </vt:lpstr>
      <vt:lpstr>Презентация PowerPoint</vt:lpstr>
      <vt:lpstr>Презентация PowerPoint</vt:lpstr>
      <vt:lpstr>Программы по физике</vt:lpstr>
      <vt:lpstr>Программы по биологии</vt:lpstr>
      <vt:lpstr>Программы по математике</vt:lpstr>
      <vt:lpstr>Программы по астрономии</vt:lpstr>
      <vt:lpstr>Инженерные программы</vt:lpstr>
      <vt:lpstr>Выездные смены</vt:lpstr>
      <vt:lpstr>Выездные смены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Курчатов Центр</dc:title>
  <dc:creator>komaks</dc:creator>
  <cp:lastModifiedBy>komaks</cp:lastModifiedBy>
  <cp:revision>5</cp:revision>
  <dcterms:created xsi:type="dcterms:W3CDTF">2021-09-21T08:12:58Z</dcterms:created>
  <dcterms:modified xsi:type="dcterms:W3CDTF">2021-09-21T09:25:31Z</dcterms:modified>
</cp:coreProperties>
</file>